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6"/>
  </p:notesMasterIdLst>
  <p:handoutMasterIdLst>
    <p:handoutMasterId r:id="rId7"/>
  </p:handoutMasterIdLst>
  <p:sldIdLst>
    <p:sldId id="269" r:id="rId2"/>
    <p:sldId id="270" r:id="rId3"/>
    <p:sldId id="271" r:id="rId4"/>
    <p:sldId id="272" r:id="rId5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FF99CC"/>
    <a:srgbClr val="FF66FF"/>
    <a:srgbClr val="FF3399"/>
    <a:srgbClr val="BF5341"/>
    <a:srgbClr val="99FF66"/>
    <a:srgbClr val="FF0066"/>
    <a:srgbClr val="FF3300"/>
    <a:srgbClr val="FCF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33" autoAdjust="0"/>
    <p:restoredTop sz="94660"/>
  </p:normalViewPr>
  <p:slideViewPr>
    <p:cSldViewPr>
      <p:cViewPr varScale="1">
        <p:scale>
          <a:sx n="51" d="100"/>
          <a:sy n="51" d="100"/>
        </p:scale>
        <p:origin x="2694" y="84"/>
      </p:cViewPr>
      <p:guideLst>
        <p:guide orient="horz" pos="312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9574" cy="498475"/>
          </a:xfrm>
          <a:prstGeom prst="rect">
            <a:avLst/>
          </a:prstGeom>
        </p:spPr>
        <p:txBody>
          <a:bodyPr vert="horz" lIns="92945" tIns="46473" rIns="92945" bIns="464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4" y="3"/>
            <a:ext cx="2949574" cy="498475"/>
          </a:xfrm>
          <a:prstGeom prst="rect">
            <a:avLst/>
          </a:prstGeom>
        </p:spPr>
        <p:txBody>
          <a:bodyPr vert="horz" lIns="92945" tIns="46473" rIns="92945" bIns="46473" rtlCol="0"/>
          <a:lstStyle>
            <a:lvl1pPr algn="r">
              <a:defRPr sz="1200"/>
            </a:lvl1pPr>
          </a:lstStyle>
          <a:p>
            <a:fld id="{19477607-4D3D-4F88-AC87-D45687EB3F67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440871"/>
            <a:ext cx="2949574" cy="498475"/>
          </a:xfrm>
          <a:prstGeom prst="rect">
            <a:avLst/>
          </a:prstGeom>
        </p:spPr>
        <p:txBody>
          <a:bodyPr vert="horz" lIns="92945" tIns="46473" rIns="92945" bIns="464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4" y="9440871"/>
            <a:ext cx="2949574" cy="498475"/>
          </a:xfrm>
          <a:prstGeom prst="rect">
            <a:avLst/>
          </a:prstGeom>
        </p:spPr>
        <p:txBody>
          <a:bodyPr vert="horz" lIns="92945" tIns="46473" rIns="92945" bIns="46473" rtlCol="0" anchor="b"/>
          <a:lstStyle>
            <a:lvl1pPr algn="r">
              <a:defRPr sz="1200"/>
            </a:lvl1pPr>
          </a:lstStyle>
          <a:p>
            <a:fld id="{20D02E70-3ADC-4E4D-A873-A5E1CC745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07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9574" cy="498475"/>
          </a:xfrm>
          <a:prstGeom prst="rect">
            <a:avLst/>
          </a:prstGeom>
        </p:spPr>
        <p:txBody>
          <a:bodyPr vert="horz" lIns="92936" tIns="46468" rIns="92936" bIns="4646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4" y="3"/>
            <a:ext cx="2949574" cy="498475"/>
          </a:xfrm>
          <a:prstGeom prst="rect">
            <a:avLst/>
          </a:prstGeom>
        </p:spPr>
        <p:txBody>
          <a:bodyPr vert="horz" lIns="92936" tIns="46468" rIns="92936" bIns="46468" rtlCol="0"/>
          <a:lstStyle>
            <a:lvl1pPr algn="r">
              <a:defRPr sz="1200"/>
            </a:lvl1pPr>
          </a:lstStyle>
          <a:p>
            <a:fld id="{1C1E736C-B9D7-4633-8FBB-8CA6B77618D4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1425"/>
            <a:ext cx="232410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6" tIns="46468" rIns="92936" bIns="4646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2" y="4783154"/>
            <a:ext cx="5445127" cy="3913187"/>
          </a:xfrm>
          <a:prstGeom prst="rect">
            <a:avLst/>
          </a:prstGeom>
        </p:spPr>
        <p:txBody>
          <a:bodyPr vert="horz" lIns="92936" tIns="46468" rIns="92936" bIns="4646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872"/>
            <a:ext cx="2949574" cy="498475"/>
          </a:xfrm>
          <a:prstGeom prst="rect">
            <a:avLst/>
          </a:prstGeom>
        </p:spPr>
        <p:txBody>
          <a:bodyPr vert="horz" lIns="92936" tIns="46468" rIns="92936" bIns="4646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4" y="9440872"/>
            <a:ext cx="2949574" cy="498475"/>
          </a:xfrm>
          <a:prstGeom prst="rect">
            <a:avLst/>
          </a:prstGeom>
        </p:spPr>
        <p:txBody>
          <a:bodyPr vert="horz" lIns="92936" tIns="46468" rIns="92936" bIns="46468" rtlCol="0" anchor="b"/>
          <a:lstStyle>
            <a:lvl1pPr algn="r">
              <a:defRPr sz="1200"/>
            </a:lvl1pPr>
          </a:lstStyle>
          <a:p>
            <a:fld id="{777E53D7-2071-41F9-89ED-385F759AB2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7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3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1pPr>
    <a:lvl2pPr marL="457137" algn="l" defTabSz="914273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2pPr>
    <a:lvl3pPr marL="914273" algn="l" defTabSz="914273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3pPr>
    <a:lvl4pPr marL="1371410" algn="l" defTabSz="914273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4pPr>
    <a:lvl5pPr marL="1828547" algn="l" defTabSz="914273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5pPr>
    <a:lvl6pPr marL="2285683" algn="l" defTabSz="914273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6pPr>
    <a:lvl7pPr marL="2742821" algn="l" defTabSz="914273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7pPr>
    <a:lvl8pPr marL="3199957" algn="l" defTabSz="914273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8pPr>
    <a:lvl9pPr marL="3657094" algn="l" defTabSz="914273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1550" y="1241425"/>
            <a:ext cx="2324100" cy="33559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E53D7-2071-41F9-89ED-385F759AB2E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6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9A97-66B7-4173-AB5E-B061F7394CAD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6B60-02E5-4530-9EBB-01F45DB6E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61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9A97-66B7-4173-AB5E-B061F7394CAD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6B60-02E5-4530-9EBB-01F45DB6E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08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9A97-66B7-4173-AB5E-B061F7394CAD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6B60-02E5-4530-9EBB-01F45DB6E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2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9A97-66B7-4173-AB5E-B061F7394CAD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6B60-02E5-4530-9EBB-01F45DB6E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62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9A97-66B7-4173-AB5E-B061F7394CAD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6B60-02E5-4530-9EBB-01F45DB6E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23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9A97-66B7-4173-AB5E-B061F7394CAD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6B60-02E5-4530-9EBB-01F45DB6E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67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9A97-66B7-4173-AB5E-B061F7394CAD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6B60-02E5-4530-9EBB-01F45DB6E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73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9A97-66B7-4173-AB5E-B061F7394CAD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6B60-02E5-4530-9EBB-01F45DB6E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04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9A97-66B7-4173-AB5E-B061F7394CAD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6B60-02E5-4530-9EBB-01F45DB6E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57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9A97-66B7-4173-AB5E-B061F7394CAD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6B60-02E5-4530-9EBB-01F45DB6E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49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9A97-66B7-4173-AB5E-B061F7394CAD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6B60-02E5-4530-9EBB-01F45DB6E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5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69A97-66B7-4173-AB5E-B061F7394CAD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6B60-02E5-4530-9EBB-01F45DB6E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19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角丸四角形 51"/>
          <p:cNvSpPr/>
          <p:nvPr/>
        </p:nvSpPr>
        <p:spPr>
          <a:xfrm>
            <a:off x="318597" y="200472"/>
            <a:ext cx="6292813" cy="9505056"/>
          </a:xfrm>
          <a:prstGeom prst="roundRect">
            <a:avLst>
              <a:gd name="adj" fmla="val 48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034">
              <a:solidFill>
                <a:schemeClr val="bg1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-5893" y="302645"/>
            <a:ext cx="6902866" cy="1887579"/>
            <a:chOff x="-1587764" y="-204445"/>
            <a:chExt cx="7880253" cy="1783587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-1543328" y="386779"/>
              <a:ext cx="7835817" cy="1192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MV Boli" panose="02000500030200090000" pitchFamily="2" charset="0"/>
                </a:rPr>
                <a:t>フードドライブ</a:t>
              </a:r>
              <a:endParaRPr kumimoji="1" lang="en-US" altLang="ja-JP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MV Boli" panose="02000500030200090000" pitchFamily="2" charset="0"/>
              </a:endParaRPr>
            </a:p>
            <a:p>
              <a:pPr algn="ctr"/>
              <a:r>
                <a:rPr kumimoji="1" lang="ja-JP" altLang="en-US" sz="3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MV Boli" panose="02000500030200090000" pitchFamily="2" charset="0"/>
                </a:rPr>
                <a:t>やってみませんか？</a:t>
              </a: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-1587764" y="-204445"/>
              <a:ext cx="7812291" cy="668886"/>
              <a:chOff x="-1587764" y="-204445"/>
              <a:chExt cx="7812291" cy="668886"/>
            </a:xfrm>
          </p:grpSpPr>
          <p:sp>
            <p:nvSpPr>
              <p:cNvPr id="45" name="テキスト ボックス 44"/>
              <p:cNvSpPr txBox="1"/>
              <p:nvPr/>
            </p:nvSpPr>
            <p:spPr>
              <a:xfrm>
                <a:off x="-1587764" y="-204445"/>
                <a:ext cx="7812291" cy="668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4000" dirty="0">
                    <a:latin typeface="Berlin Sans FB Demi" panose="020E0802020502020306" pitchFamily="34" charset="0"/>
                    <a:cs typeface="MV Boli" panose="02000500030200090000" pitchFamily="2" charset="0"/>
                  </a:rPr>
                  <a:t>FOOD</a:t>
                </a:r>
                <a:r>
                  <a:rPr kumimoji="1" lang="ja-JP" altLang="en-US" sz="100" dirty="0">
                    <a:latin typeface="Berlin Sans FB Demi" panose="020E0802020502020306" pitchFamily="34" charset="0"/>
                    <a:cs typeface="MV Boli" panose="02000500030200090000" pitchFamily="2" charset="0"/>
                  </a:rPr>
                  <a:t>　　　</a:t>
                </a:r>
                <a:r>
                  <a:rPr kumimoji="1" lang="en-US" altLang="ja-JP" sz="4000" dirty="0">
                    <a:latin typeface="Berlin Sans FB Demi" panose="020E0802020502020306" pitchFamily="34" charset="0"/>
                    <a:cs typeface="MV Boli" panose="02000500030200090000" pitchFamily="2" charset="0"/>
                  </a:rPr>
                  <a:t>DRIVE</a:t>
                </a:r>
                <a:endParaRPr kumimoji="1" lang="ja-JP" altLang="en-US" sz="4000" dirty="0">
                  <a:latin typeface="Berlin Sans FB Demi" panose="020E0802020502020306" pitchFamily="34" charset="0"/>
                  <a:cs typeface="MV Boli" panose="02000500030200090000" pitchFamily="2" charset="0"/>
                </a:endParaRPr>
              </a:p>
            </p:txBody>
          </p:sp>
          <p:sp>
            <p:nvSpPr>
              <p:cNvPr id="8" name="ハート 7"/>
              <p:cNvSpPr/>
              <p:nvPr/>
            </p:nvSpPr>
            <p:spPr>
              <a:xfrm rot="1591694">
                <a:off x="3989690" y="-113285"/>
                <a:ext cx="639902" cy="460453"/>
              </a:xfrm>
              <a:prstGeom prst="heart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34"/>
              </a:p>
            </p:txBody>
          </p:sp>
        </p:grpSp>
      </p:grpSp>
      <p:pic>
        <p:nvPicPr>
          <p:cNvPr id="57" name="図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41" r="-15733"/>
          <a:stretch>
            <a:fillRect/>
          </a:stretch>
        </p:blipFill>
        <p:spPr>
          <a:xfrm>
            <a:off x="5728073" y="187246"/>
            <a:ext cx="1024419" cy="1026442"/>
          </a:xfrm>
          <a:custGeom>
            <a:avLst/>
            <a:gdLst>
              <a:gd name="connsiteX0" fmla="*/ 0 w 937084"/>
              <a:gd name="connsiteY0" fmla="*/ 61762 h 938935"/>
              <a:gd name="connsiteX1" fmla="*/ 692001 w 937084"/>
              <a:gd name="connsiteY1" fmla="*/ 61762 h 938935"/>
              <a:gd name="connsiteX2" fmla="*/ 672572 w 937084"/>
              <a:gd name="connsiteY2" fmla="*/ 72560 h 938935"/>
              <a:gd name="connsiteX3" fmla="*/ 806524 w 937084"/>
              <a:gd name="connsiteY3" fmla="*/ 313584 h 938935"/>
              <a:gd name="connsiteX4" fmla="*/ 809698 w 937084"/>
              <a:gd name="connsiteY4" fmla="*/ 311820 h 938935"/>
              <a:gd name="connsiteX5" fmla="*/ 809698 w 937084"/>
              <a:gd name="connsiteY5" fmla="*/ 938935 h 938935"/>
              <a:gd name="connsiteX6" fmla="*/ 0 w 937084"/>
              <a:gd name="connsiteY6" fmla="*/ 938935 h 938935"/>
              <a:gd name="connsiteX7" fmla="*/ 803132 w 937084"/>
              <a:gd name="connsiteY7" fmla="*/ 0 h 938935"/>
              <a:gd name="connsiteX8" fmla="*/ 937084 w 937084"/>
              <a:gd name="connsiteY8" fmla="*/ 241024 h 938935"/>
              <a:gd name="connsiteX9" fmla="*/ 809698 w 937084"/>
              <a:gd name="connsiteY9" fmla="*/ 311820 h 938935"/>
              <a:gd name="connsiteX10" fmla="*/ 809698 w 937084"/>
              <a:gd name="connsiteY10" fmla="*/ 61762 h 938935"/>
              <a:gd name="connsiteX11" fmla="*/ 692001 w 937084"/>
              <a:gd name="connsiteY11" fmla="*/ 61762 h 9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084" h="938935">
                <a:moveTo>
                  <a:pt x="0" y="61762"/>
                </a:moveTo>
                <a:lnTo>
                  <a:pt x="692001" y="61762"/>
                </a:lnTo>
                <a:lnTo>
                  <a:pt x="672572" y="72560"/>
                </a:lnTo>
                <a:lnTo>
                  <a:pt x="806524" y="313584"/>
                </a:lnTo>
                <a:lnTo>
                  <a:pt x="809698" y="311820"/>
                </a:lnTo>
                <a:lnTo>
                  <a:pt x="809698" y="938935"/>
                </a:lnTo>
                <a:lnTo>
                  <a:pt x="0" y="938935"/>
                </a:lnTo>
                <a:close/>
                <a:moveTo>
                  <a:pt x="803132" y="0"/>
                </a:moveTo>
                <a:lnTo>
                  <a:pt x="937084" y="241024"/>
                </a:lnTo>
                <a:lnTo>
                  <a:pt x="809698" y="311820"/>
                </a:lnTo>
                <a:lnTo>
                  <a:pt x="809698" y="61762"/>
                </a:lnTo>
                <a:lnTo>
                  <a:pt x="692001" y="61762"/>
                </a:lnTo>
                <a:close/>
              </a:path>
            </a:pathLst>
          </a:cu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753">
            <a:off x="180059" y="690473"/>
            <a:ext cx="784786" cy="99655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3640">
            <a:off x="5551140" y="697497"/>
            <a:ext cx="637029" cy="99277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57" y="1053131"/>
            <a:ext cx="756249" cy="75624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579">
            <a:off x="6005633" y="1674811"/>
            <a:ext cx="646626" cy="660384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057">
            <a:off x="5643231" y="1465147"/>
            <a:ext cx="480874" cy="526985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331">
            <a:off x="665885" y="94949"/>
            <a:ext cx="847152" cy="97748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3591">
            <a:off x="236452" y="1412601"/>
            <a:ext cx="628400" cy="89505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7520">
            <a:off x="660302" y="908142"/>
            <a:ext cx="761808" cy="103588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9121">
            <a:off x="301135" y="142878"/>
            <a:ext cx="593315" cy="708436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2" y="1827566"/>
            <a:ext cx="475706" cy="49105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39598" y="2553067"/>
            <a:ext cx="3847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フードドライブとは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6053" y="2907488"/>
            <a:ext cx="6060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食品ロスを削減するための取組の一つとして、</a:t>
            </a:r>
            <a:endParaRPr kumimoji="1" lang="en-US" altLang="ja-JP" sz="16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各家庭で使いきれない未利用食品を集め、　　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福祉施設など</a:t>
            </a:r>
            <a:r>
              <a:rPr kumimoji="1" lang="ja-JP" altLang="en-US" sz="16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kumimoji="1" lang="ja-JP" altLang="en-US" sz="16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寄贈</a:t>
            </a:r>
            <a:r>
              <a:rPr kumimoji="1" lang="ja-JP" altLang="en-US" sz="16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r>
              <a:rPr kumimoji="1" lang="ja-JP" altLang="en-US" sz="16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活動です。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9" b="29872"/>
          <a:stretch/>
        </p:blipFill>
        <p:spPr>
          <a:xfrm>
            <a:off x="5048799" y="2639005"/>
            <a:ext cx="1358548" cy="152024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16053" y="5933242"/>
            <a:ext cx="5212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環境課ではフードドライブ</a:t>
            </a:r>
            <a:r>
              <a:rPr kumimoji="1" lang="ja-JP" altLang="en-US" sz="20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に必要な物品の</a:t>
            </a:r>
            <a:endParaRPr kumimoji="1" lang="en-US" altLang="ja-JP" sz="20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0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貸出を行って</a:t>
            </a:r>
            <a:r>
              <a:rPr kumimoji="1" lang="ja-JP" altLang="en-US" sz="2000" u="sng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います</a:t>
            </a:r>
            <a:endParaRPr kumimoji="1" lang="ja-JP" altLang="en-US" sz="20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4" y="4235584"/>
            <a:ext cx="1404070" cy="1604652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1800624" y="4281496"/>
            <a:ext cx="4692949" cy="1396724"/>
          </a:xfrm>
          <a:prstGeom prst="wedgeRoundRectCallout">
            <a:avLst>
              <a:gd name="adj1" fmla="val -56661"/>
              <a:gd name="adj2" fmla="val -1864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034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14772" y="4474989"/>
            <a:ext cx="4567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食べられるにもかかわらず廃棄される「食品ロス」は国内では年間約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600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万トン発生しており、そのうち約半分が家庭から排出される食べ残し、過剰除去、直接廃棄によるものとされています。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150905" y="6671692"/>
            <a:ext cx="238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フードドライブのやり方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ページを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てくださ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315">
            <a:off x="5641842" y="58534"/>
            <a:ext cx="529756" cy="529756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0" y="9336575"/>
            <a:ext cx="685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6767" y="7537130"/>
            <a:ext cx="2125171" cy="159465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8"/>
          <a:srcRect l="15868"/>
          <a:stretch/>
        </p:blipFill>
        <p:spPr>
          <a:xfrm>
            <a:off x="3037204" y="6443609"/>
            <a:ext cx="1073975" cy="284847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34488" y="6671692"/>
            <a:ext cx="1867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・お知らせ看板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・食品回収ボックス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・のぼり旗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02" y="7259621"/>
            <a:ext cx="2530074" cy="175755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114212" y="348151"/>
            <a:ext cx="144016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資料</a:t>
            </a:r>
            <a:r>
              <a:rPr kumimoji="1" lang="en-US" altLang="ja-JP" sz="3200" dirty="0" smtClean="0"/>
              <a:t>8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36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18597" y="200472"/>
            <a:ext cx="6292813" cy="9505056"/>
          </a:xfrm>
          <a:prstGeom prst="roundRect">
            <a:avLst>
              <a:gd name="adj" fmla="val 48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034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87362" y="272218"/>
            <a:ext cx="411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フードドライブ実施の手順</a:t>
            </a:r>
          </a:p>
        </p:txBody>
      </p:sp>
      <p:grpSp>
        <p:nvGrpSpPr>
          <p:cNvPr id="24" name="グループ化 23"/>
          <p:cNvGrpSpPr/>
          <p:nvPr/>
        </p:nvGrpSpPr>
        <p:grpSpPr>
          <a:xfrm>
            <a:off x="499709" y="771207"/>
            <a:ext cx="5808306" cy="1131380"/>
            <a:chOff x="501014" y="1096957"/>
            <a:chExt cx="5808306" cy="1131380"/>
          </a:xfrm>
        </p:grpSpPr>
        <p:sp>
          <p:nvSpPr>
            <p:cNvPr id="6" name="正方形/長方形 5"/>
            <p:cNvSpPr/>
            <p:nvPr/>
          </p:nvSpPr>
          <p:spPr>
            <a:xfrm>
              <a:off x="501014" y="1096957"/>
              <a:ext cx="457238" cy="4572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20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958252" y="1127309"/>
              <a:ext cx="5351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u="sng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フードドライブの計画を立てる</a:t>
              </a:r>
              <a:endParaRPr kumimoji="1" lang="en-US" altLang="ja-JP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945905" y="1489673"/>
              <a:ext cx="53510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フードドライブを実施する日時や場所、集めた食品の</a:t>
              </a:r>
              <a:r>
                <a:rPr kumimoji="1"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寄贈</a:t>
              </a:r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先を決めます。以下、寄贈先の参考です。寄贈先とは回収する食品の条件や引渡し日時、引き渡し方法の相談をしてください。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014399"/>
              </p:ext>
            </p:extLst>
          </p:nvPr>
        </p:nvGraphicFramePr>
        <p:xfrm>
          <a:off x="607036" y="2034880"/>
          <a:ext cx="5688633" cy="3662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36041">
                  <a:extLst>
                    <a:ext uri="{9D8B030D-6E8A-4147-A177-3AD203B41FA5}">
                      <a16:colId xmlns:a16="http://schemas.microsoft.com/office/drawing/2014/main" val="3230415906"/>
                    </a:ext>
                  </a:extLst>
                </a:gridCol>
                <a:gridCol w="1093968">
                  <a:extLst>
                    <a:ext uri="{9D8B030D-6E8A-4147-A177-3AD203B41FA5}">
                      <a16:colId xmlns:a16="http://schemas.microsoft.com/office/drawing/2014/main" val="315523291"/>
                    </a:ext>
                  </a:extLst>
                </a:gridCol>
                <a:gridCol w="1458624">
                  <a:extLst>
                    <a:ext uri="{9D8B030D-6E8A-4147-A177-3AD203B41FA5}">
                      <a16:colId xmlns:a16="http://schemas.microsoft.com/office/drawing/2014/main" val="504375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寄贈先（参考）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連絡先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ＨＰ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28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ＮＰＯ法人フードバンク埼玉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/>
                        <a:t>048-832-0115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200" dirty="0" smtClean="0"/>
                    </a:p>
                    <a:p>
                      <a:pPr algn="l"/>
                      <a:endParaRPr kumimoji="1" lang="en-US" altLang="ja-JP" sz="1200" dirty="0" smtClean="0"/>
                    </a:p>
                    <a:p>
                      <a:pPr algn="l"/>
                      <a:endParaRPr kumimoji="1" lang="en-US" altLang="ja-JP" sz="1200" dirty="0" smtClean="0"/>
                    </a:p>
                    <a:p>
                      <a:pPr algn="l"/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946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ＮＰＯ法人フードバンクネット西埼玉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/>
                        <a:t>04-2008-5212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200" dirty="0" smtClean="0"/>
                    </a:p>
                    <a:p>
                      <a:pPr algn="l"/>
                      <a:endParaRPr kumimoji="1" lang="en-US" altLang="ja-JP" sz="1200" dirty="0" smtClean="0"/>
                    </a:p>
                    <a:p>
                      <a:pPr algn="l"/>
                      <a:endParaRPr kumimoji="1" lang="en-US" altLang="ja-JP" sz="1200" dirty="0" smtClean="0"/>
                    </a:p>
                    <a:p>
                      <a:pPr algn="l"/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674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ＮＰＯ法人セカンドハーベスト・ジャパン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/>
                        <a:t>03-5822-5371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200" dirty="0" smtClean="0"/>
                    </a:p>
                    <a:p>
                      <a:pPr algn="l"/>
                      <a:endParaRPr kumimoji="1" lang="en-US" altLang="ja-JP" sz="1200" dirty="0" smtClean="0"/>
                    </a:p>
                    <a:p>
                      <a:pPr algn="l"/>
                      <a:endParaRPr kumimoji="1" lang="en-US" altLang="ja-JP" sz="1200" dirty="0" smtClean="0"/>
                    </a:p>
                    <a:p>
                      <a:pPr algn="l"/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1350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生活サポートセンター☆ふじみ</a:t>
                      </a:r>
                      <a:endParaRPr kumimoji="1" lang="en-US" altLang="ja-JP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/>
                        <a:t>049-265-6200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200" dirty="0" smtClean="0"/>
                    </a:p>
                    <a:p>
                      <a:pPr algn="l"/>
                      <a:endParaRPr kumimoji="1" lang="en-US" altLang="ja-JP" sz="1200" dirty="0" smtClean="0"/>
                    </a:p>
                    <a:p>
                      <a:pPr algn="l"/>
                      <a:endParaRPr kumimoji="1" lang="en-US" altLang="ja-JP" sz="1200" dirty="0" smtClean="0"/>
                    </a:p>
                    <a:p>
                      <a:pPr algn="l"/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3320365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607036" y="5791083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上記はあくまで参考となります。各団体で寄贈先（地域の子ども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食堂等）を探していただいても問題ありません。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富士見市子ども未来応援センターで寄付を受け付けている場合も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ございます。その場合は一度環境課にご連絡ください。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499709" y="7228051"/>
            <a:ext cx="5808306" cy="1365169"/>
            <a:chOff x="501014" y="6658062"/>
            <a:chExt cx="5808306" cy="1365169"/>
          </a:xfrm>
        </p:grpSpPr>
        <p:sp>
          <p:nvSpPr>
            <p:cNvPr id="20" name="正方形/長方形 19"/>
            <p:cNvSpPr/>
            <p:nvPr/>
          </p:nvSpPr>
          <p:spPr>
            <a:xfrm>
              <a:off x="501014" y="6658062"/>
              <a:ext cx="457238" cy="4572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20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２</a:t>
              </a:r>
              <a:endParaRPr kumimoji="1" lang="ja-JP" alt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958252" y="6678927"/>
              <a:ext cx="5351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u="sng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実施</a:t>
              </a:r>
              <a:r>
                <a:rPr kumimoji="1" lang="ja-JP" altLang="en-US" u="sng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に必要な物品を用意する</a:t>
              </a:r>
              <a:endParaRPr kumimoji="1" lang="en-US" altLang="ja-JP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958252" y="7069124"/>
              <a:ext cx="5351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食品回収ボックス、周知用ののぼり旗、お知らせ看板は市で貸出を行っておりますので、４ページの届出書を記入いただき環境課に提出してください。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その他、受付に必要な</a:t>
              </a:r>
              <a:r>
                <a:rPr kumimoji="1"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物品</a:t>
              </a:r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は各団体でご用意ください。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5" name="二等辺三角形 24"/>
          <p:cNvSpPr/>
          <p:nvPr/>
        </p:nvSpPr>
        <p:spPr>
          <a:xfrm rot="10800000">
            <a:off x="3060277" y="7014135"/>
            <a:ext cx="737445" cy="22633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0" y="9336575"/>
            <a:ext cx="685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２　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1052736" y="8594557"/>
            <a:ext cx="3744415" cy="742018"/>
            <a:chOff x="956948" y="8385747"/>
            <a:chExt cx="2681877" cy="742018"/>
          </a:xfrm>
        </p:grpSpPr>
        <p:sp>
          <p:nvSpPr>
            <p:cNvPr id="4" name="角丸四角形 3"/>
            <p:cNvSpPr/>
            <p:nvPr/>
          </p:nvSpPr>
          <p:spPr>
            <a:xfrm>
              <a:off x="956948" y="8528010"/>
              <a:ext cx="2630303" cy="59975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089467" y="8385747"/>
              <a:ext cx="161077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用意</a:t>
              </a:r>
              <a:r>
                <a:rPr kumimoji="1" lang="ja-JP" altLang="en-US" sz="1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するもの（例）</a:t>
              </a:r>
              <a:endPara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020237" y="8594247"/>
              <a:ext cx="2618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食品回収ボックス、のぼり旗、お知らせ看板、</a:t>
              </a:r>
              <a:endPara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受付テーブル、椅子、秤（体重計等）、文房具等</a:t>
              </a:r>
              <a:endPara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00" y="2465571"/>
            <a:ext cx="706736" cy="7067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965" y="3289932"/>
            <a:ext cx="705971" cy="705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35" y="4113528"/>
            <a:ext cx="707401" cy="707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35" y="4940657"/>
            <a:ext cx="707401" cy="7074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70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27053" y="226841"/>
            <a:ext cx="6264697" cy="9505056"/>
          </a:xfrm>
          <a:prstGeom prst="roundRect">
            <a:avLst>
              <a:gd name="adj" fmla="val 48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034">
              <a:solidFill>
                <a:schemeClr val="bg1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75257" y="418802"/>
            <a:ext cx="5808306" cy="1319945"/>
            <a:chOff x="501014" y="1096957"/>
            <a:chExt cx="5808306" cy="1319945"/>
          </a:xfrm>
        </p:grpSpPr>
        <p:sp>
          <p:nvSpPr>
            <p:cNvPr id="6" name="正方形/長方形 5"/>
            <p:cNvSpPr/>
            <p:nvPr/>
          </p:nvSpPr>
          <p:spPr>
            <a:xfrm>
              <a:off x="501014" y="1096957"/>
              <a:ext cx="457238" cy="4572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20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</a:t>
              </a:r>
              <a:endParaRPr kumimoji="1" lang="ja-JP" alt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958252" y="1140895"/>
              <a:ext cx="5351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u="sng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フード</a:t>
              </a:r>
              <a:r>
                <a:rPr kumimoji="1" lang="ja-JP" altLang="en-US" u="sng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ドライブ</a:t>
              </a:r>
              <a:r>
                <a:rPr kumimoji="1" lang="ja-JP" altLang="en-US" u="sng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の実施についてお知らせする</a:t>
              </a:r>
              <a:endParaRPr kumimoji="1" lang="en-US" altLang="ja-JP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956700" y="1462795"/>
              <a:ext cx="5351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チラシやＳＮＳ、ホームページ等でフードドライブの実施についてお知らせしましょう。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富士見市のホームページやＳＮＳで発信することもできますので、その場合は環境課にご相談ください。</a:t>
              </a:r>
              <a:endPara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473705" y="3451224"/>
            <a:ext cx="6015019" cy="866039"/>
            <a:chOff x="501014" y="6658062"/>
            <a:chExt cx="6015019" cy="866039"/>
          </a:xfrm>
        </p:grpSpPr>
        <p:sp>
          <p:nvSpPr>
            <p:cNvPr id="20" name="正方形/長方形 19"/>
            <p:cNvSpPr/>
            <p:nvPr/>
          </p:nvSpPr>
          <p:spPr>
            <a:xfrm>
              <a:off x="501014" y="6658062"/>
              <a:ext cx="457238" cy="4572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20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958252" y="6678927"/>
              <a:ext cx="5351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u="sng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回収した食品を寄贈す</a:t>
              </a:r>
              <a:r>
                <a:rPr kumimoji="1" lang="ja-JP" altLang="en-US" u="sng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る</a:t>
              </a:r>
              <a:endParaRPr kumimoji="1" lang="en-US" altLang="ja-JP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993639" y="7000881"/>
              <a:ext cx="5522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集まった食品を寄贈してください。</a:t>
              </a:r>
              <a:r>
                <a:rPr kumimoji="1"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寄贈</a:t>
              </a:r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先によっては直接持ち込みのほか、宅配便での対応を行っているところもあります。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5" name="二等辺三角形 24"/>
          <p:cNvSpPr/>
          <p:nvPr/>
        </p:nvSpPr>
        <p:spPr>
          <a:xfrm rot="10800000">
            <a:off x="2986786" y="4454218"/>
            <a:ext cx="737445" cy="22633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二等辺三角形 29"/>
          <p:cNvSpPr/>
          <p:nvPr/>
        </p:nvSpPr>
        <p:spPr>
          <a:xfrm rot="10800000">
            <a:off x="2986786" y="268060"/>
            <a:ext cx="737445" cy="22633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二等辺三角形 30"/>
          <p:cNvSpPr/>
          <p:nvPr/>
        </p:nvSpPr>
        <p:spPr>
          <a:xfrm rot="10800000">
            <a:off x="2986786" y="1796980"/>
            <a:ext cx="737445" cy="22633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/>
          <p:cNvGrpSpPr/>
          <p:nvPr/>
        </p:nvGrpSpPr>
        <p:grpSpPr>
          <a:xfrm>
            <a:off x="502857" y="1978401"/>
            <a:ext cx="5808306" cy="1317823"/>
            <a:chOff x="501014" y="1096957"/>
            <a:chExt cx="5808306" cy="1317823"/>
          </a:xfrm>
        </p:grpSpPr>
        <p:sp>
          <p:nvSpPr>
            <p:cNvPr id="33" name="正方形/長方形 32"/>
            <p:cNvSpPr/>
            <p:nvPr/>
          </p:nvSpPr>
          <p:spPr>
            <a:xfrm>
              <a:off x="501014" y="1096957"/>
              <a:ext cx="457238" cy="4572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20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４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958252" y="1140895"/>
              <a:ext cx="5351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u="sng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フードドライブを実施する</a:t>
              </a:r>
              <a:endParaRPr kumimoji="1" lang="en-US" altLang="ja-JP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958252" y="1460673"/>
              <a:ext cx="5351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寄贈</a:t>
              </a:r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先の受入れ条件に該当するものか確認して回収してください。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環境</a:t>
              </a:r>
              <a:r>
                <a:rPr kumimoji="1"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課</a:t>
              </a:r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の資機材を借りた場合には、実施報告が必要となりますので、食品の計量等、集まった食品の重量を記録、写真を撮影してください。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pic>
        <p:nvPicPr>
          <p:cNvPr id="42" name="図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9132" y="7018672"/>
            <a:ext cx="2760665" cy="4077072"/>
          </a:xfrm>
          <a:prstGeom prst="rect">
            <a:avLst/>
          </a:prstGeom>
        </p:spPr>
      </p:pic>
      <p:sp>
        <p:nvSpPr>
          <p:cNvPr id="36" name="二等辺三角形 35"/>
          <p:cNvSpPr/>
          <p:nvPr/>
        </p:nvSpPr>
        <p:spPr>
          <a:xfrm rot="10800000">
            <a:off x="2986786" y="3193085"/>
            <a:ext cx="737445" cy="22633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473705" y="4696961"/>
            <a:ext cx="5979632" cy="883978"/>
            <a:chOff x="501014" y="6658062"/>
            <a:chExt cx="5979632" cy="883978"/>
          </a:xfrm>
        </p:grpSpPr>
        <p:sp>
          <p:nvSpPr>
            <p:cNvPr id="38" name="正方形/長方形 37"/>
            <p:cNvSpPr/>
            <p:nvPr/>
          </p:nvSpPr>
          <p:spPr>
            <a:xfrm>
              <a:off x="501014" y="6658062"/>
              <a:ext cx="457238" cy="4572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20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６</a:t>
              </a:r>
              <a:endParaRPr kumimoji="1" lang="ja-JP" alt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958252" y="6678927"/>
              <a:ext cx="5351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u="sng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貸出物品の返却、実施報告書の提出</a:t>
              </a:r>
              <a:endParaRPr kumimoji="1" lang="en-US" altLang="ja-JP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958252" y="7018820"/>
              <a:ext cx="5522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環境課の物品を借りた場合は、物品の返却と実施報告書を提出してください。実施報告書は、物品を貸出す際にお渡しします。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3935693" y="8622324"/>
            <a:ext cx="305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</a:t>
            </a:r>
            <a:endParaRPr kumimoji="1" lang="en-US" altLang="ja-JP" sz="1100" b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富士見市役所　環境課　資源リサイクル係</a:t>
            </a:r>
            <a:endParaRPr kumimoji="1"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049-252-7100</a:t>
            </a:r>
          </a:p>
          <a:p>
            <a:r>
              <a: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E-mail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kankyo@city.fujimi.saitama.jp</a:t>
            </a:r>
          </a:p>
        </p:txBody>
      </p:sp>
      <p:pic>
        <p:nvPicPr>
          <p:cNvPr id="43" name="図 4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57" y="8841489"/>
            <a:ext cx="2278071" cy="716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グループ化 48"/>
          <p:cNvGrpSpPr/>
          <p:nvPr/>
        </p:nvGrpSpPr>
        <p:grpSpPr>
          <a:xfrm>
            <a:off x="2040969" y="6579661"/>
            <a:ext cx="2848066" cy="1860635"/>
            <a:chOff x="3118999" y="4053840"/>
            <a:chExt cx="5581219" cy="3646196"/>
          </a:xfrm>
        </p:grpSpPr>
        <p:pic>
          <p:nvPicPr>
            <p:cNvPr id="50" name="図 4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999" y="4053840"/>
              <a:ext cx="1798320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図 5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873" y="4060167"/>
              <a:ext cx="1798320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図 5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898" y="4053840"/>
              <a:ext cx="1798320" cy="1798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図 52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537" y="5901717"/>
              <a:ext cx="1804671" cy="1798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図 53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3488" y="5901714"/>
              <a:ext cx="1804671" cy="17983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テキスト ボックス 43"/>
          <p:cNvSpPr txBox="1"/>
          <p:nvPr/>
        </p:nvSpPr>
        <p:spPr>
          <a:xfrm>
            <a:off x="1227709" y="5976275"/>
            <a:ext cx="4463387" cy="169173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3600" b="1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もったいない</a:t>
            </a:r>
            <a:r>
              <a:rPr lang="ja-JP" altLang="en-US" sz="28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から</a:t>
            </a:r>
            <a:r>
              <a:rPr lang="ja-JP" altLang="en-US" sz="3600" b="1" dirty="0" smtClean="0">
                <a:solidFill>
                  <a:srgbClr val="FFC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ありがとう</a:t>
            </a:r>
            <a:r>
              <a:rPr lang="ja-JP" altLang="en-US" sz="3600" b="1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へ</a:t>
            </a:r>
            <a:endParaRPr lang="en-US" altLang="ja-JP" sz="3600" b="1" dirty="0" smtClean="0"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8" y="7497334"/>
            <a:ext cx="1260155" cy="1232398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3591">
            <a:off x="510177" y="6898277"/>
            <a:ext cx="680393" cy="969107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322">
            <a:off x="264871" y="7363148"/>
            <a:ext cx="877871" cy="122109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64" y="7305908"/>
            <a:ext cx="1087863" cy="1017527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794">
            <a:off x="5557408" y="6696624"/>
            <a:ext cx="805806" cy="1172081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06" y="7390157"/>
            <a:ext cx="1135984" cy="1015286"/>
          </a:xfrm>
          <a:prstGeom prst="rect">
            <a:avLst/>
          </a:prstGeom>
        </p:spPr>
      </p:pic>
      <p:sp>
        <p:nvSpPr>
          <p:cNvPr id="11" name="星 5 10"/>
          <p:cNvSpPr/>
          <p:nvPr/>
        </p:nvSpPr>
        <p:spPr>
          <a:xfrm rot="20462002">
            <a:off x="319916" y="5713189"/>
            <a:ext cx="976961" cy="869103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星 5 55"/>
          <p:cNvSpPr/>
          <p:nvPr/>
        </p:nvSpPr>
        <p:spPr>
          <a:xfrm rot="264967">
            <a:off x="5986557" y="6318427"/>
            <a:ext cx="767711" cy="711338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星 5 56"/>
          <p:cNvSpPr/>
          <p:nvPr/>
        </p:nvSpPr>
        <p:spPr>
          <a:xfrm rot="20462002">
            <a:off x="5489115" y="5443062"/>
            <a:ext cx="976961" cy="869103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星 5 57"/>
          <p:cNvSpPr/>
          <p:nvPr/>
        </p:nvSpPr>
        <p:spPr>
          <a:xfrm rot="20462002">
            <a:off x="1147944" y="6759856"/>
            <a:ext cx="769733" cy="63243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星 5 58"/>
          <p:cNvSpPr/>
          <p:nvPr/>
        </p:nvSpPr>
        <p:spPr>
          <a:xfrm rot="1699848">
            <a:off x="5059797" y="6805201"/>
            <a:ext cx="586008" cy="588318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0" y="9336575"/>
            <a:ext cx="685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392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18596" y="200472"/>
            <a:ext cx="6292813" cy="9505056"/>
          </a:xfrm>
          <a:prstGeom prst="roundRect">
            <a:avLst>
              <a:gd name="adj" fmla="val 48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034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8597" y="416496"/>
            <a:ext cx="6292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様式第１号（第７条関係）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　　年　　月　　日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フードドライブ物品貸出届出書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ja-JP" altLang="en-US" sz="14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宛先）</a:t>
            </a:r>
            <a:r>
              <a:rPr kumimoji="1"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富士見市長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45024" y="1801491"/>
            <a:ext cx="1152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申請者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dist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団体名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dist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代表者名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dist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住所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dist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電話番号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dist"/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E-mail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4725144" y="2288704"/>
            <a:ext cx="172819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725144" y="2497029"/>
            <a:ext cx="172819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725144" y="2720752"/>
            <a:ext cx="172819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4725144" y="2936776"/>
            <a:ext cx="172819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725144" y="3152800"/>
            <a:ext cx="172819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18597" y="3210286"/>
            <a:ext cx="6292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下記のとおり、フードドライブで使用する物品の貸出しを申し込みます。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8596" y="3751680"/>
            <a:ext cx="6292813" cy="36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１．貸出物品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588894"/>
              </p:ext>
            </p:extLst>
          </p:nvPr>
        </p:nvGraphicFramePr>
        <p:xfrm>
          <a:off x="551693" y="4145634"/>
          <a:ext cx="5760639" cy="31365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213">
                  <a:extLst>
                    <a:ext uri="{9D8B030D-6E8A-4147-A177-3AD203B41FA5}">
                      <a16:colId xmlns:a16="http://schemas.microsoft.com/office/drawing/2014/main" val="736888952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1535414203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33658017"/>
                    </a:ext>
                  </a:extLst>
                </a:gridCol>
              </a:tblGrid>
              <a:tr h="2247526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食品回収ボックス</a:t>
                      </a:r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横</a:t>
                      </a:r>
                      <a:r>
                        <a:rPr kumimoji="1" lang="en-US" altLang="ja-JP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45</a:t>
                      </a:r>
                      <a:r>
                        <a:rPr kumimoji="1" lang="ja-JP" altLang="en-US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㎝</a:t>
                      </a:r>
                      <a:r>
                        <a:rPr kumimoji="1" lang="en-US" altLang="ja-JP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r>
                        <a:rPr kumimoji="1" lang="ja-JP" altLang="en-US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縦</a:t>
                      </a:r>
                      <a:r>
                        <a:rPr kumimoji="1" lang="en-US" altLang="ja-JP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55</a:t>
                      </a:r>
                      <a:r>
                        <a:rPr kumimoji="1" lang="ja-JP" altLang="en-US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㎝</a:t>
                      </a:r>
                      <a:r>
                        <a:rPr kumimoji="1" lang="en-US" altLang="ja-JP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r>
                        <a:rPr kumimoji="1" lang="ja-JP" altLang="en-US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</a:t>
                      </a:r>
                      <a:r>
                        <a:rPr kumimoji="1" lang="en-US" altLang="ja-JP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35</a:t>
                      </a:r>
                      <a:r>
                        <a:rPr kumimoji="1" lang="ja-JP" altLang="en-US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㎝</a:t>
                      </a:r>
                      <a:endParaRPr kumimoji="1" lang="en-US" altLang="ja-JP" sz="11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のぼり旗</a:t>
                      </a:r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土台と</a:t>
                      </a:r>
                      <a:endParaRPr kumimoji="1" lang="en-US" altLang="ja-JP" sz="11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ポールセット</a:t>
                      </a:r>
                      <a:endParaRPr kumimoji="1" lang="en-US" altLang="ja-JP" sz="11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お知らせ看板</a:t>
                      </a:r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現物のお渡し、またはデータでのお渡しとなります。</a:t>
                      </a:r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91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台（最大５台）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枚（最大２枚）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要・不要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57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貸出希望日</a:t>
                      </a:r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返却予定日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貸出希望日：　　　年　　月　　日</a:t>
                      </a:r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返却予定日：　　　年　　月　　日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874776"/>
                  </a:ext>
                </a:extLst>
              </a:tr>
            </a:tbl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318596" y="7233295"/>
            <a:ext cx="6292813" cy="36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．フードドライブ実施内容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68990"/>
              </p:ext>
            </p:extLst>
          </p:nvPr>
        </p:nvGraphicFramePr>
        <p:xfrm>
          <a:off x="548679" y="7612288"/>
          <a:ext cx="576064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val="736888952"/>
                    </a:ext>
                  </a:extLst>
                </a:gridCol>
                <a:gridCol w="4320479">
                  <a:extLst>
                    <a:ext uri="{9D8B030D-6E8A-4147-A177-3AD203B41FA5}">
                      <a16:colId xmlns:a16="http://schemas.microsoft.com/office/drawing/2014/main" val="1535414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実施期間</a:t>
                      </a:r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　　月　　日　～　　　年　　月　　日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91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実施場所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57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寄贈先（予定）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738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富士見市による告知</a:t>
                      </a:r>
                      <a:endParaRPr kumimoji="1" lang="ja-JP" altLang="en-US" sz="105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希望する・希望しない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703014"/>
                  </a:ext>
                </a:extLst>
              </a:tr>
            </a:tbl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334620" y="9046783"/>
            <a:ext cx="62928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富士見市による告知では市ホームページやＸ、ＬＩＮＥで告知します。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9336575"/>
            <a:ext cx="6858000" cy="36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2" t="31100" r="32172" b="9293"/>
          <a:stretch/>
        </p:blipFill>
        <p:spPr>
          <a:xfrm>
            <a:off x="3435028" y="4197006"/>
            <a:ext cx="781041" cy="21348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0153" t="-202" r="10153" b="-202"/>
          <a:stretch/>
        </p:blipFill>
        <p:spPr>
          <a:xfrm>
            <a:off x="4534665" y="4870531"/>
            <a:ext cx="1675580" cy="1186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12" y="4860872"/>
            <a:ext cx="1748612" cy="13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7326</TotalTime>
  <Words>738</Words>
  <Application>Microsoft Office PowerPoint</Application>
  <PresentationFormat>A4 210 x 297 mm</PresentationFormat>
  <Paragraphs>118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HGS創英角ﾎﾟｯﾌﾟ体</vt:lpstr>
      <vt:lpstr>HG丸ｺﾞｼｯｸM-PRO</vt:lpstr>
      <vt:lpstr>游ゴシック</vt:lpstr>
      <vt:lpstr>游ゴシック Light</vt:lpstr>
      <vt:lpstr>Arial</vt:lpstr>
      <vt:lpstr>Berlin Sans FB Demi</vt:lpstr>
      <vt:lpstr>Calibri</vt:lpstr>
      <vt:lpstr>Calibri Light</vt:lpstr>
      <vt:lpstr>MV Boli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坂爪　詩名</cp:lastModifiedBy>
  <cp:revision>332</cp:revision>
  <cp:lastPrinted>2024-09-20T05:45:28Z</cp:lastPrinted>
  <dcterms:created xsi:type="dcterms:W3CDTF">2019-07-19T04:43:25Z</dcterms:created>
  <dcterms:modified xsi:type="dcterms:W3CDTF">2024-11-29T01:47:55Z</dcterms:modified>
</cp:coreProperties>
</file>